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68" r:id="rId3"/>
    <p:sldId id="272" r:id="rId4"/>
    <p:sldId id="279" r:id="rId5"/>
    <p:sldId id="285" r:id="rId6"/>
    <p:sldId id="388" r:id="rId7"/>
    <p:sldId id="291" r:id="rId8"/>
    <p:sldId id="286" r:id="rId9"/>
    <p:sldId id="288" r:id="rId10"/>
    <p:sldId id="290" r:id="rId11"/>
    <p:sldId id="385" r:id="rId12"/>
    <p:sldId id="281" r:id="rId13"/>
    <p:sldId id="284" r:id="rId14"/>
    <p:sldId id="380" r:id="rId15"/>
    <p:sldId id="377" r:id="rId16"/>
    <p:sldId id="379" r:id="rId17"/>
    <p:sldId id="28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6A985-B645-484A-8855-4AE9BE471253}" type="datetimeFigureOut">
              <a:rPr lang="nl-NL" smtClean="0"/>
              <a:t>26-2-2020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EF21-E128-4E9D-999A-81A8281CC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04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30E47-12F5-43B4-82B8-9561C4F24DB6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6926B-F56D-4E3C-AB9E-58114E49A97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16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4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3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37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06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52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FA664-5ACC-4DB8-9755-B0E1C1CE33B5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6F08C-5A55-4C61-8A6C-ED7711614AA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36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F021A-9FA4-479B-AF95-FEF8DA8C0C34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BB477-6E91-4ED2-B339-396FF2D7482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74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085B3-7DA0-4B86-82FD-1BE17B6F3A2F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312ED-476C-45B3-B418-053BA676347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940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7641-C82D-499D-8F33-D23BF97F7EBC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5D52F-51A0-4999-9C2F-72641239123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25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8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221F8-F31E-4662-9AF6-0D3A20F67F90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9FB3-5A1A-4AC7-BD64-56C71DC7595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85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DA0B-D06F-4C9A-BD1E-DD561707A6C5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9FD61-7AAC-4638-AA44-FDFD5F50B17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84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87A46-5CD5-418B-A40F-BABEE7342CF5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308C9-A172-44F9-9A3C-DE643166560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38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0DAFE-9C70-4A04-8115-B094F81C192C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C98F4-B77E-4511-9796-03FFCDCC3761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91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CBC85-0F81-4781-828F-F31F95FE2705}" type="datetime1">
              <a:rPr lang="nl-NL" smtClean="0"/>
              <a:pPr>
                <a:defRPr/>
              </a:pPr>
              <a:t>26-2-2020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CED43-99CD-4632-907E-5226631A576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298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E385C5AA-D96F-4FD0-8F28-61740EA78CE9}" type="datetime1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26-2-2020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4025" fontAlgn="base">
              <a:spcBef>
                <a:spcPct val="0"/>
              </a:spcBef>
              <a:spcAft>
                <a:spcPct val="0"/>
              </a:spcAft>
              <a:defRPr/>
            </a:pPr>
            <a:fld id="{F2592B0D-DC2D-4BDA-B2DF-B9C432DA7E05}" type="slidenum">
              <a:rPr lang="nl-NL" altLang="nl-NL" smtClean="0">
                <a:ea typeface="ＭＳ Ｐゴシック" panose="020B0600070205080204" pitchFamily="34" charset="-128"/>
              </a:rPr>
              <a:pPr defTabSz="4540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0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0" y="1321150"/>
            <a:ext cx="9486080" cy="35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6223F9C-2A26-4A97-B9A8-A7E61C1A27A5}"/>
              </a:ext>
            </a:extLst>
          </p:cNvPr>
          <p:cNvSpPr txBox="1">
            <a:spLocks/>
          </p:cNvSpPr>
          <p:nvPr/>
        </p:nvSpPr>
        <p:spPr bwMode="auto">
          <a:xfrm>
            <a:off x="853621" y="846962"/>
            <a:ext cx="8229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39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0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Vorm 1: Eigenaarschap (komt steeds meer voor)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Bewoners (via coöperatie) zijn (mede-)eigenaar van energie productie installaties en doen mee in ontwikkeling, realisatie en exploitatie.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Diverse vormen (grote en kleine installaties)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Voordelen: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bij ontwikkeling, realisatie en exploitatie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Beslismacht bij ontwerp en uitvoering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Verdeling van geld voor maatschappelijk rendement mogelijk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Mogelijkheden voor mensen met smalle beurs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Voorwaarde: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nl-NL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Mensen moeten zich organiseren..</a:t>
            </a:r>
          </a:p>
        </p:txBody>
      </p:sp>
    </p:spTree>
    <p:extLst>
      <p:ext uri="{BB962C8B-B14F-4D97-AF65-F5344CB8AC3E}">
        <p14:creationId xmlns:p14="http://schemas.microsoft.com/office/powerpoint/2010/main" val="199013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6223F9C-2A26-4A97-B9A8-A7E61C1A27A5}"/>
              </a:ext>
            </a:extLst>
          </p:cNvPr>
          <p:cNvSpPr txBox="1">
            <a:spLocks/>
          </p:cNvSpPr>
          <p:nvPr/>
        </p:nvSpPr>
        <p:spPr bwMode="auto">
          <a:xfrm>
            <a:off x="853621" y="846962"/>
            <a:ext cx="8229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39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0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 betekent eigenaarschap voor dorp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Zeggenschap over ontwerp, inrichting , aanvullende zaken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Oprichting dorpscoöperatie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Inkomsten voor dorp en/of coöperatie</a:t>
            </a:r>
          </a:p>
          <a:p>
            <a:pPr>
              <a:buFontTx/>
              <a:buChar char="-"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Leden beslissen (op basis van gelijkwaardigheid)</a:t>
            </a:r>
          </a:p>
          <a:p>
            <a:pPr>
              <a:buFontTx/>
              <a:buChar char="-"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Breder oppakken van duurzaamheid</a:t>
            </a:r>
          </a:p>
          <a:p>
            <a:pPr>
              <a:buFontTx/>
              <a:buChar char="-"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Gesprekspartner in dorp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l-NL" sz="2000" kern="0" dirty="0">
              <a:solidFill>
                <a:srgbClr val="000000"/>
              </a:solidFill>
              <a:latin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Hulp bij tijdsinzet: ontwikkeling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Hulp bij financiering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4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3A464B9-F199-4657-931D-09B0988CC8F0}"/>
              </a:ext>
            </a:extLst>
          </p:cNvPr>
          <p:cNvSpPr txBox="1">
            <a:spLocks/>
          </p:cNvSpPr>
          <p:nvPr/>
        </p:nvSpPr>
        <p:spPr bwMode="auto">
          <a:xfrm>
            <a:off x="735613" y="161385"/>
            <a:ext cx="8229600" cy="495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39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0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Vorm 2: Gebiedsfonds met (deels) zeggenschap over Opbrengsten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Een deel van de winst wordt uitgekeerd in gebiedsfonds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Fonds financiert projecten in dorp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Voordelen: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Mogelijkheden te sturen op maatschappelijk rendement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Vrij eenvoudig vorm te geven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aar: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zeggenschap over locatie, vorm, grootte, inrichting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Weinig transparantie over totstandkoming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 beslist over besteding en hoe?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0041547-7126-42A6-B038-53BB7718AA10}"/>
              </a:ext>
            </a:extLst>
          </p:cNvPr>
          <p:cNvSpPr txBox="1">
            <a:spLocks/>
          </p:cNvSpPr>
          <p:nvPr/>
        </p:nvSpPr>
        <p:spPr bwMode="auto">
          <a:xfrm>
            <a:off x="702057" y="922286"/>
            <a:ext cx="8229600" cy="495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39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0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Vorm 3: Zonder zeggenschap (mogelijk bij veel projecten)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Certificaten / Aandelen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Obligaties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Voordelen: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Makkelijk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Overzichtelijk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>
                <a:solidFill>
                  <a:srgbClr val="000000"/>
                </a:solidFill>
                <a:latin typeface="Arial"/>
              </a:rPr>
              <a:t>Interessant voor individuen met spaargeld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1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83D10F-2563-43A0-A962-3B74D184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30798"/>
            <a:ext cx="8229600" cy="877922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Voorbeelden met zeggenschap: </a:t>
            </a:r>
            <a:br>
              <a:rPr lang="nl-NL" sz="3200" dirty="0"/>
            </a:b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288CF3-4B06-4BA1-8711-35E36F836EB7}"/>
              </a:ext>
            </a:extLst>
          </p:cNvPr>
          <p:cNvSpPr txBox="1"/>
          <p:nvPr/>
        </p:nvSpPr>
        <p:spPr>
          <a:xfrm>
            <a:off x="318797" y="469759"/>
            <a:ext cx="4486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Assen- zuid: </a:t>
            </a:r>
          </a:p>
          <a:p>
            <a:endParaRPr lang="nl-NL" dirty="0"/>
          </a:p>
          <a:p>
            <a:r>
              <a:rPr lang="nl-NL" dirty="0"/>
              <a:t>23 Hectare (2 MW)</a:t>
            </a:r>
          </a:p>
          <a:p>
            <a:endParaRPr lang="nl-NL" dirty="0"/>
          </a:p>
          <a:p>
            <a:r>
              <a:rPr lang="nl-NL" dirty="0"/>
              <a:t>Lokale Coöperatie met hulp van Coöperatieve ontwikkelaar.</a:t>
            </a:r>
          </a:p>
          <a:p>
            <a:endParaRPr lang="nl-NL" dirty="0"/>
          </a:p>
          <a:p>
            <a:r>
              <a:rPr lang="nl-NL" dirty="0"/>
              <a:t>50% coöperatie, 50% </a:t>
            </a:r>
            <a:r>
              <a:rPr lang="nl-NL" dirty="0" err="1"/>
              <a:t>Engie</a:t>
            </a:r>
            <a:endParaRPr lang="nl-NL" dirty="0"/>
          </a:p>
          <a:p>
            <a:endParaRPr lang="nl-NL" dirty="0"/>
          </a:p>
          <a:p>
            <a:r>
              <a:rPr lang="nl-NL" dirty="0"/>
              <a:t>Samen ontwerpen, realiseren en exploiteren</a:t>
            </a:r>
          </a:p>
          <a:p>
            <a:endParaRPr lang="nl-NL" dirty="0"/>
          </a:p>
          <a:p>
            <a:r>
              <a:rPr lang="nl-NL" dirty="0"/>
              <a:t>Eisen aan ecologie, inpassing en levering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54C52D-75A7-468F-B4C1-8F1EB1F14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03" y="264849"/>
            <a:ext cx="3363971" cy="45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730658E-9A85-461B-8909-3ACD53A5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30798"/>
            <a:ext cx="8229600" cy="877922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Voorbeelden met zeggenschap: </a:t>
            </a:r>
            <a:br>
              <a:rPr lang="nl-NL" sz="3200" dirty="0"/>
            </a:b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6BABA4-0851-4EE2-A5BE-4F039BFB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83" y="1186561"/>
            <a:ext cx="3404303" cy="18893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F288CF3-4B06-4BA1-8711-35E36F836EB7}"/>
              </a:ext>
            </a:extLst>
          </p:cNvPr>
          <p:cNvSpPr txBox="1"/>
          <p:nvPr/>
        </p:nvSpPr>
        <p:spPr>
          <a:xfrm>
            <a:off x="572622" y="1387658"/>
            <a:ext cx="448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Langelo: lokale Coöperatie met zon op dak.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21E943-ACD4-4DCE-8482-69B51CCB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939" y="3353791"/>
            <a:ext cx="2619375" cy="174307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AED8081-C5A3-4F42-B27C-2F667B07656F}"/>
              </a:ext>
            </a:extLst>
          </p:cNvPr>
          <p:cNvSpPr txBox="1"/>
          <p:nvPr/>
        </p:nvSpPr>
        <p:spPr>
          <a:xfrm>
            <a:off x="645180" y="34290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Hardegarijp: 3 MW centrale naast dorp van lokale coöperatie</a:t>
            </a:r>
          </a:p>
        </p:txBody>
      </p:sp>
    </p:spTree>
    <p:extLst>
      <p:ext uri="{BB962C8B-B14F-4D97-AF65-F5344CB8AC3E}">
        <p14:creationId xmlns:p14="http://schemas.microsoft.com/office/powerpoint/2010/main" val="279529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A3E1B0B-0EF1-478C-A00C-1EC2AA81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30798"/>
            <a:ext cx="8229600" cy="877922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Voorbeelden met zeggenschap: </a:t>
            </a:r>
            <a:br>
              <a:rPr lang="nl-NL" sz="3200" dirty="0"/>
            </a:b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E53185C5-83B7-40FC-99A1-384703AB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84151">
            <a:off x="5556484" y="3019280"/>
            <a:ext cx="3513753" cy="2041682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F288CF3-4B06-4BA1-8711-35E36F836EB7}"/>
              </a:ext>
            </a:extLst>
          </p:cNvPr>
          <p:cNvSpPr txBox="1"/>
          <p:nvPr/>
        </p:nvSpPr>
        <p:spPr>
          <a:xfrm>
            <a:off x="1321112" y="1636075"/>
            <a:ext cx="44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Ansen: lokale Coöperatie met zon op dak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AED8081-C5A3-4F42-B27C-2F667B07656F}"/>
              </a:ext>
            </a:extLst>
          </p:cNvPr>
          <p:cNvSpPr txBox="1"/>
          <p:nvPr/>
        </p:nvSpPr>
        <p:spPr>
          <a:xfrm>
            <a:off x="1453549" y="342900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Zeijen: 0,6 MW centrale op stortplaats, initiatief van het dorp: zeggenschap over locatie en ontwerp, maar </a:t>
            </a:r>
            <a:r>
              <a:rPr lang="nl-NL" u="sng" dirty="0"/>
              <a:t>niet</a:t>
            </a:r>
            <a:r>
              <a:rPr lang="nl-NL" dirty="0"/>
              <a:t> over exploitatie (keuze van het dorp om eigenaarschap niet op zich te nemen)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ACB842-4B6B-4257-8BFC-4DF4EB058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368" y="851692"/>
            <a:ext cx="3285526" cy="21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60E3D9C-60E5-4806-BCF7-1CE0ADF18634}"/>
              </a:ext>
            </a:extLst>
          </p:cNvPr>
          <p:cNvSpPr txBox="1"/>
          <p:nvPr/>
        </p:nvSpPr>
        <p:spPr>
          <a:xfrm>
            <a:off x="956344" y="1045789"/>
            <a:ext cx="660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Hulp:</a:t>
            </a:r>
          </a:p>
          <a:p>
            <a:endParaRPr lang="nl-NL" b="1" dirty="0"/>
          </a:p>
          <a:p>
            <a:pPr marL="285750" indent="-285750">
              <a:buFontTx/>
              <a:buChar char="-"/>
            </a:pPr>
            <a:r>
              <a:rPr lang="nl-NL" b="1" dirty="0"/>
              <a:t>Subsidies bij oprichten coöperatie of initiatief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Voorbeelden uit andere dorpen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Acties op de plank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Specialistische kennis bij ontwikkeling, plannen maken etc.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Altijd vraag naar meer dorpen die actief worden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Contact:</a:t>
            </a:r>
          </a:p>
          <a:p>
            <a:endParaRPr lang="nl-NL" b="1" dirty="0"/>
          </a:p>
          <a:p>
            <a:r>
              <a:rPr lang="nl-NL" dirty="0"/>
              <a:t>Tel: 0592-311150</a:t>
            </a:r>
          </a:p>
          <a:p>
            <a:r>
              <a:rPr lang="nl-NL" dirty="0"/>
              <a:t>Info@energiewerkplaatsdrenthe.nl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71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04194" y="208302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4" y="4429360"/>
            <a:ext cx="4284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175787"/>
            <a:ext cx="3033407" cy="22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" y="1042988"/>
            <a:ext cx="32575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7" y="2644099"/>
            <a:ext cx="32035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94" y="999068"/>
            <a:ext cx="44688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7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speelveld: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dan 100 initiatieven sinds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Energie coöperaties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Buurkracht buurten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SEN dorpen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Sportverenigingen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Wijk- en dorpsbelangen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Losse wijkprojecten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Vijf ondersteunende partijen, elk met een eigen mogelijkheden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Groeiende Noordelijke beweging ‘VanOns’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o.a. eigen energiebedrijf, ontwikkelbedrijf, mobiliteitsbedrijf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29" y="4846299"/>
            <a:ext cx="5089071" cy="18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704142-52B8-445B-866F-FB925B46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0" y="-275315"/>
            <a:ext cx="9943751" cy="7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68C888C-4EDC-4B88-B7B8-D06FF914CA6B}"/>
              </a:ext>
            </a:extLst>
          </p:cNvPr>
          <p:cNvSpPr txBox="1">
            <a:spLocks/>
          </p:cNvSpPr>
          <p:nvPr/>
        </p:nvSpPr>
        <p:spPr>
          <a:xfrm>
            <a:off x="683568" y="1268760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6BF12B-3792-4167-8FD5-2EEFFA4B7CFF}"/>
              </a:ext>
            </a:extLst>
          </p:cNvPr>
          <p:cNvSpPr txBox="1"/>
          <p:nvPr/>
        </p:nvSpPr>
        <p:spPr>
          <a:xfrm>
            <a:off x="6725990" y="2045257"/>
            <a:ext cx="36728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Waarom doen deze dorpen dat?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Tx/>
              <a:buChar char="-"/>
            </a:pPr>
            <a:r>
              <a:rPr lang="nl-NL" dirty="0"/>
              <a:t>Energie in eigen hand</a:t>
            </a:r>
          </a:p>
          <a:p>
            <a:pPr marL="285750" indent="-285750">
              <a:buFontTx/>
              <a:buChar char="-"/>
            </a:pPr>
            <a:r>
              <a:rPr lang="nl-NL" dirty="0"/>
              <a:t>Bijdragen aan duurzaamheid</a:t>
            </a:r>
          </a:p>
          <a:p>
            <a:pPr marL="285750" indent="-285750">
              <a:buFontTx/>
              <a:buChar char="-"/>
            </a:pPr>
            <a:r>
              <a:rPr lang="nl-NL" dirty="0"/>
              <a:t>‘verdienmodel’ voor dorp</a:t>
            </a:r>
          </a:p>
          <a:p>
            <a:pPr marL="285750" indent="-285750">
              <a:buFontTx/>
              <a:buChar char="-"/>
            </a:pPr>
            <a:r>
              <a:rPr lang="nl-NL" dirty="0"/>
              <a:t>Saamhorigheid</a:t>
            </a:r>
          </a:p>
          <a:p>
            <a:pPr marL="285750" indent="-285750">
              <a:buFontTx/>
              <a:buChar char="-"/>
            </a:pPr>
            <a:r>
              <a:rPr lang="nl-NL" dirty="0"/>
              <a:t>Niet afwachten maar handelen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F4FF07-B15A-4F70-9E09-35DA3EF11AF3}"/>
              </a:ext>
            </a:extLst>
          </p:cNvPr>
          <p:cNvSpPr txBox="1"/>
          <p:nvPr/>
        </p:nvSpPr>
        <p:spPr>
          <a:xfrm>
            <a:off x="1271242" y="521425"/>
            <a:ext cx="42771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Wat doen deze dorpen/groepen?</a:t>
            </a:r>
          </a:p>
          <a:p>
            <a:endParaRPr lang="nl-NL" dirty="0"/>
          </a:p>
          <a:p>
            <a:r>
              <a:rPr lang="nl-NL" dirty="0"/>
              <a:t>-   Besparing en bewustwording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Energieneutraal dorp</a:t>
            </a:r>
          </a:p>
          <a:p>
            <a:pPr marL="285750" indent="-285750">
              <a:buFontTx/>
              <a:buChar char="-"/>
            </a:pPr>
            <a:r>
              <a:rPr lang="nl-NL" dirty="0"/>
              <a:t>Opwek van duurzame energie</a:t>
            </a:r>
          </a:p>
          <a:p>
            <a:pPr marL="285750" indent="-285750">
              <a:buFontTx/>
              <a:buChar char="-"/>
            </a:pPr>
            <a:r>
              <a:rPr lang="nl-NL" dirty="0"/>
              <a:t>Zelfredzaam met nieuwe technieken</a:t>
            </a:r>
          </a:p>
          <a:p>
            <a:r>
              <a:rPr lang="nl-NL" dirty="0"/>
              <a:t>-   Samenwerken met gemeente/prov.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CEB474-C944-453A-BE97-82207F9D6567}"/>
              </a:ext>
            </a:extLst>
          </p:cNvPr>
          <p:cNvSpPr txBox="1"/>
          <p:nvPr/>
        </p:nvSpPr>
        <p:spPr>
          <a:xfrm>
            <a:off x="640854" y="3838642"/>
            <a:ext cx="63578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b="1" dirty="0">
                <a:solidFill>
                  <a:prstClr val="black"/>
                </a:solidFill>
              </a:rPr>
              <a:t>Wat betekent dat voor het dorp?</a:t>
            </a:r>
          </a:p>
          <a:p>
            <a:pPr lvl="0"/>
            <a:endParaRPr lang="nl-NL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nl-NL" dirty="0" err="1">
                <a:solidFill>
                  <a:prstClr val="black"/>
                </a:solidFill>
              </a:rPr>
              <a:t>Ontzorging</a:t>
            </a:r>
            <a:r>
              <a:rPr lang="nl-NL" dirty="0">
                <a:solidFill>
                  <a:prstClr val="black"/>
                </a:solidFill>
              </a:rPr>
              <a:t> en hulp bij besparing</a:t>
            </a:r>
          </a:p>
          <a:p>
            <a:pPr marL="285750" lvl="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Minder energielasten</a:t>
            </a:r>
          </a:p>
          <a:p>
            <a:pPr marL="285750" lvl="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Investeringsgeld voor duurzame projecten</a:t>
            </a:r>
          </a:p>
          <a:p>
            <a:pPr marL="285750" lvl="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Belangenbehartiging</a:t>
            </a:r>
          </a:p>
          <a:p>
            <a:pPr marL="285750" lvl="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Meedoen mogelijk voor een groot deel dorp: participatie</a:t>
            </a:r>
          </a:p>
        </p:txBody>
      </p:sp>
    </p:spTree>
    <p:extLst>
      <p:ext uri="{BB962C8B-B14F-4D97-AF65-F5344CB8AC3E}">
        <p14:creationId xmlns:p14="http://schemas.microsoft.com/office/powerpoint/2010/main" val="131817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68C888C-4EDC-4B88-B7B8-D06FF914CA6B}"/>
              </a:ext>
            </a:extLst>
          </p:cNvPr>
          <p:cNvSpPr txBox="1">
            <a:spLocks/>
          </p:cNvSpPr>
          <p:nvPr/>
        </p:nvSpPr>
        <p:spPr>
          <a:xfrm>
            <a:off x="683568" y="1268760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F4FF07-B15A-4F70-9E09-35DA3EF11AF3}"/>
              </a:ext>
            </a:extLst>
          </p:cNvPr>
          <p:cNvSpPr txBox="1"/>
          <p:nvPr/>
        </p:nvSpPr>
        <p:spPr>
          <a:xfrm>
            <a:off x="714410" y="563044"/>
            <a:ext cx="7134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b="1" dirty="0"/>
              <a:t>Een voorbeeld: </a:t>
            </a:r>
          </a:p>
          <a:p>
            <a:endParaRPr lang="nl-NL" dirty="0"/>
          </a:p>
          <a:p>
            <a:r>
              <a:rPr lang="nl-NL" dirty="0"/>
              <a:t>Energie Coöperatie </a:t>
            </a:r>
            <a:r>
              <a:rPr lang="nl-NL" dirty="0" err="1"/>
              <a:t>Noordseveld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Plan om energieneutraal te worden</a:t>
            </a:r>
          </a:p>
          <a:p>
            <a:pPr marL="285750" indent="-285750">
              <a:buFontTx/>
              <a:buChar char="-"/>
            </a:pPr>
            <a:r>
              <a:rPr lang="nl-NL" dirty="0"/>
              <a:t>Praat mee met gemeente</a:t>
            </a:r>
          </a:p>
          <a:p>
            <a:pPr marL="285750" indent="-285750">
              <a:buFontTx/>
              <a:buChar char="-"/>
            </a:pPr>
            <a:r>
              <a:rPr lang="nl-NL" dirty="0"/>
              <a:t>Ontwikkelt projecten (besparing/zon)</a:t>
            </a:r>
          </a:p>
          <a:p>
            <a:pPr marL="285750" indent="-285750">
              <a:buFontTx/>
              <a:buChar char="-"/>
            </a:pPr>
            <a:r>
              <a:rPr lang="nl-NL" dirty="0"/>
              <a:t>Werkt aan twee aardgasvrije dorpen</a:t>
            </a:r>
          </a:p>
          <a:p>
            <a:pPr marL="285750" indent="-285750">
              <a:buFontTx/>
              <a:buChar char="-"/>
            </a:pPr>
            <a:r>
              <a:rPr lang="nl-NL" dirty="0"/>
              <a:t>Werkt aan zonneveld (2 </a:t>
            </a:r>
            <a:r>
              <a:rPr lang="nl-NL" dirty="0" err="1"/>
              <a:t>Mw</a:t>
            </a:r>
            <a:r>
              <a:rPr lang="nl-NL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Verdient met verkoop groene stroom</a:t>
            </a:r>
          </a:p>
          <a:p>
            <a:pPr marL="285750" indent="-285750">
              <a:buFontTx/>
              <a:buChar char="-"/>
            </a:pPr>
            <a:r>
              <a:rPr lang="nl-NL" dirty="0"/>
              <a:t>Investeert dat in duurzame projecten in dorp</a:t>
            </a:r>
          </a:p>
          <a:p>
            <a:pPr marL="285750" indent="-285750">
              <a:buFontTx/>
              <a:buChar char="-"/>
            </a:pPr>
            <a:r>
              <a:rPr lang="nl-NL" dirty="0"/>
              <a:t>Nu ook met betaalde krachten uit dorp (werk)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1026" name="Picture 2" descr="gomosclubgebouw">
            <a:extLst>
              <a:ext uri="{FF2B5EF4-FFF2-40B4-BE49-F238E27FC236}">
                <a16:creationId xmlns:a16="http://schemas.microsoft.com/office/drawing/2014/main" id="{E0942A7C-DF40-4748-A3B8-C5F73BEA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89" y="484815"/>
            <a:ext cx="3586311" cy="10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ecnoordseveld">
            <a:extLst>
              <a:ext uri="{FF2B5EF4-FFF2-40B4-BE49-F238E27FC236}">
                <a16:creationId xmlns:a16="http://schemas.microsoft.com/office/drawing/2014/main" id="{3E339765-1A97-4B3E-BBA1-D9EF2C14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89" y="1594695"/>
            <a:ext cx="2706859" cy="27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6BCF61-7031-4CF4-9B8F-59DC57B1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47" y="2270215"/>
            <a:ext cx="5271295" cy="395142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56C3EB-DC9B-4407-BA3F-FE26D36D5C41}"/>
              </a:ext>
            </a:extLst>
          </p:cNvPr>
          <p:cNvSpPr txBox="1"/>
          <p:nvPr/>
        </p:nvSpPr>
        <p:spPr>
          <a:xfrm>
            <a:off x="994613" y="636363"/>
            <a:ext cx="492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rgbClr val="323232"/>
                </a:solidFill>
                <a:latin typeface="Arial" panose="020B0604020202020204" pitchFamily="34" charset="0"/>
              </a:rPr>
              <a:t>Klimaatakkooord</a:t>
            </a:r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</a:rPr>
              <a:t>bij wind- en zonprojecten op land streeft men</a:t>
            </a:r>
          </a:p>
          <a:p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</a:rPr>
              <a:t>naar 50 % eigendom van de lokale omgeving.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68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3C04EA38-793F-43E5-93CE-A560B3F33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831847"/>
            <a:ext cx="6531337" cy="450344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055CEFC-2DC0-4ED6-B9DB-1B9C9E45CC4B}"/>
              </a:ext>
            </a:extLst>
          </p:cNvPr>
          <p:cNvSpPr txBox="1"/>
          <p:nvPr/>
        </p:nvSpPr>
        <p:spPr>
          <a:xfrm>
            <a:off x="708022" y="662296"/>
            <a:ext cx="538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Kernbegrippen (in onze ogen): </a:t>
            </a:r>
            <a:r>
              <a:rPr lang="nl-NL" b="1" dirty="0"/>
              <a:t>Burgermacht</a:t>
            </a:r>
            <a:r>
              <a:rPr lang="nl-NL" dirty="0"/>
              <a:t> en </a:t>
            </a:r>
            <a:r>
              <a:rPr lang="nl-NL" b="1" dirty="0"/>
              <a:t>eigenaarschap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349E18-57F3-4D77-9765-675C217EDC72}"/>
              </a:ext>
            </a:extLst>
          </p:cNvPr>
          <p:cNvSpPr txBox="1"/>
          <p:nvPr/>
        </p:nvSpPr>
        <p:spPr>
          <a:xfrm>
            <a:off x="584200" y="6331286"/>
            <a:ext cx="338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Participatieladder van </a:t>
            </a:r>
            <a:r>
              <a:rPr lang="nl-NL" dirty="0" err="1"/>
              <a:t>Arnstein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9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4200" y="846962"/>
            <a:ext cx="87684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4025"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0" y="4812743"/>
            <a:ext cx="5089071" cy="188387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DA957DB-5757-40A1-8830-CEFDAEFC396C}"/>
              </a:ext>
            </a:extLst>
          </p:cNvPr>
          <p:cNvSpPr txBox="1">
            <a:spLocks/>
          </p:cNvSpPr>
          <p:nvPr/>
        </p:nvSpPr>
        <p:spPr bwMode="auto">
          <a:xfrm>
            <a:off x="853621" y="307404"/>
            <a:ext cx="8229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439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610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78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951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u="sng" kern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nl-NL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hoofdsmaken bij grote </a:t>
            </a:r>
            <a:r>
              <a:rPr kumimoji="0" lang="nl-NL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duurzam</a:t>
            </a:r>
            <a:r>
              <a:rPr lang="nl-NL" sz="2000" u="sng" kern="0" dirty="0">
                <a:solidFill>
                  <a:srgbClr val="000000"/>
                </a:solidFill>
                <a:latin typeface="Arial"/>
              </a:rPr>
              <a:t>e opwek projecten: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u="sng" kern="0" dirty="0">
                <a:solidFill>
                  <a:srgbClr val="000000"/>
                </a:solidFill>
                <a:latin typeface="Arial"/>
              </a:rPr>
              <a:t>1. E</a:t>
            </a:r>
            <a:r>
              <a:rPr kumimoji="0" lang="nl-NL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igenaarschap</a:t>
            </a:r>
            <a:endParaRPr kumimoji="0" lang="nl-NL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Bewoners nemen deel aan planproces bij concrete plannen en projecten (gebiedsgericht of locatie) en zijn (mede) eigenaar of initiatiefnemer. </a:t>
            </a:r>
            <a:r>
              <a:rPr lang="nl-NL" sz="2000" kern="0" dirty="0">
                <a:solidFill>
                  <a:srgbClr val="000000"/>
                </a:solidFill>
                <a:latin typeface="Arial"/>
              </a:rPr>
              <a:t>Direct profijt van exploitatie…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u="sng" kern="0" dirty="0">
                <a:solidFill>
                  <a:srgbClr val="000000"/>
                </a:solidFill>
                <a:latin typeface="Arial"/>
              </a:rPr>
              <a:t>2. Gebiedsfonds</a:t>
            </a:r>
            <a:r>
              <a:rPr lang="nl-NL" sz="20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 wordt een fonds opgericht waarin een bepaald bedrag wordt gestort. Geld wordt aangewend voor projecten in dorp.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Financiële participatie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Bewoners nemen deel in de financiering en winstdeling van een project.</a:t>
            </a:r>
          </a:p>
        </p:txBody>
      </p:sp>
    </p:spTree>
    <p:extLst>
      <p:ext uri="{BB962C8B-B14F-4D97-AF65-F5344CB8AC3E}">
        <p14:creationId xmlns:p14="http://schemas.microsoft.com/office/powerpoint/2010/main" val="5466322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675</Words>
  <Application>Microsoft Office PowerPoint</Application>
  <PresentationFormat>Breedbeeld</PresentationFormat>
  <Paragraphs>160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Voorbeelden met zeggenschap:  </vt:lpstr>
      <vt:lpstr>Voorbeelden met zeggenschap:  </vt:lpstr>
      <vt:lpstr>Voorbeelden met zeggenschap:  </vt:lpstr>
      <vt:lpstr>PowerPoint-presentatie</vt:lpstr>
    </vt:vector>
  </TitlesOfParts>
  <Company>TCADesktop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Christiaan Teule</dc:creator>
  <cp:lastModifiedBy>Christiaan Teule</cp:lastModifiedBy>
  <cp:revision>53</cp:revision>
  <dcterms:created xsi:type="dcterms:W3CDTF">2018-02-07T11:18:29Z</dcterms:created>
  <dcterms:modified xsi:type="dcterms:W3CDTF">2020-02-26T14:08:00Z</dcterms:modified>
</cp:coreProperties>
</file>